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2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57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3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4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6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BDB3-F63A-4DAB-A92B-A4AEF1966E1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1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131BDB3-F63A-4DAB-A92B-A4AEF1966E1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23A5009-45EC-4794-917A-BCAC56BC5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55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B3AB-81CA-49FB-8CED-EC5F8FA4D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04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Coleman ISD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Annual Title 1 Meeting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2022-2023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0DE1A-6610-407F-821E-207302FA2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46" y="2748094"/>
            <a:ext cx="3391708" cy="389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D9E2-B5D9-4E98-BEDF-A6866503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Parent and Family Engagement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53DE-23E8-419E-9778-7FD43B03E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208" y="1399624"/>
            <a:ext cx="10353762" cy="4058751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The policy addresses how the school will implement the parent and family engagement program.  The policy includes: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Convene an annual meeting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Provide a flexible number of meetings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Involve parents in an organized, ongoing, and timely way, in the planning, review, and improvement of the parent and family engagement program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Provide timely information about parent and family engagement activities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Provide information to parents about curriculum and assessment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If requested, provide additional meetings with parents to discuss  decisions for the education of their child 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Title I parents have the right to be involved in the development of the school policy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C81D85-2842-486F-BF7E-21A27A092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" y="3930977"/>
            <a:ext cx="2474581" cy="2927023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7B79FA8-7AC0-4FAE-82AB-C90DA324F1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6636">
        <p14:reveal/>
      </p:transition>
    </mc:Choice>
    <mc:Fallback xmlns="">
      <p:transition advTm="46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F346A-B35D-4B04-8112-94601929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School-Parent Compact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C00AA-3D2F-46F6-A387-54D690771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0667"/>
            <a:ext cx="10353762" cy="4058751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The school-parent compact is a written agreement…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That addresses high-quality curriculum and instruction 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That describes how parents and families, school staff, and students share the responsibility for improved student academic achievement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That stresses the importance of frequent communication between school and home, and the value of parent-teacher conferences (required in elementary schools)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That affirms the importance of parents and families in decisions relating to the education of their children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Title I parents have the right to be involved in the development of the school-parent compact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AFC8F-CB1B-4CD4-9A37-0CE99B309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43" y="84841"/>
            <a:ext cx="2047337" cy="2686639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84D2E9D-CF10-4EC9-8686-56DB6B3015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5738">
        <p14:reveal/>
      </p:transition>
    </mc:Choice>
    <mc:Fallback xmlns="">
      <p:transition advTm="357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1C8FE-9C16-41DB-9E97-EC7B85C9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Teacher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96A76-7A17-4038-9BFC-04FB02648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157979"/>
            <a:ext cx="7212110" cy="2633221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Schools are required to notify parents that they have the right to request information regarding the qualifications of their child’s teacher</a:t>
            </a:r>
          </a:p>
          <a:p>
            <a:r>
              <a:rPr lang="en-US" dirty="0">
                <a:latin typeface="Arial Black" panose="020B0A04020102020204" pitchFamily="34" charset="0"/>
              </a:rPr>
              <a:t>Email the Superintendent/Principal if you need this information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B60B9-9A0B-42B0-9910-B5C27B7D1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10" y="1714500"/>
            <a:ext cx="2780271" cy="3429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EAE2920-884E-4F20-8C2B-0A8298F0E1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4493">
        <p14:reveal/>
      </p:transition>
    </mc:Choice>
    <mc:Fallback xmlns="">
      <p:transition advTm="144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B3486-3CAE-48E7-9416-87FE0975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Annual 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E9CE-AF44-47AD-B741-F8CB5B058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The content and effectiveness of the Family Engagement Policy and program must be evaluated annually</a:t>
            </a:r>
          </a:p>
          <a:p>
            <a:r>
              <a:rPr lang="en-US" sz="2600" dirty="0">
                <a:latin typeface="Arial Black" panose="020B0A04020102020204" pitchFamily="34" charset="0"/>
              </a:rPr>
              <a:t>Identify barriers to participation in family engagement</a:t>
            </a:r>
          </a:p>
          <a:p>
            <a:r>
              <a:rPr lang="en-US" sz="2600" dirty="0">
                <a:latin typeface="Arial Black" panose="020B0A04020102020204" pitchFamily="34" charset="0"/>
              </a:rPr>
              <a:t>Data and input might include…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Parent questionnaires and surveys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Focus groups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Parent advisory committee input</a:t>
            </a:r>
          </a:p>
          <a:p>
            <a:r>
              <a:rPr lang="en-US" sz="2600" dirty="0">
                <a:latin typeface="Arial Black" panose="020B0A04020102020204" pitchFamily="34" charset="0"/>
              </a:rPr>
              <a:t>Report findings to parents and families and use those results to revise the parental involvement policy and school-parent compact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A7F52-C632-4C40-94C6-BFB81CDBE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882" y="320680"/>
            <a:ext cx="1225402" cy="1219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2A5772-CF4E-4A2B-A478-F0D7A84F4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167" y="320680"/>
            <a:ext cx="1225402" cy="1219306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195AA62C-02F5-4222-908E-2676221E46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1266">
        <p14:reveal/>
      </p:transition>
    </mc:Choice>
    <mc:Fallback xmlns="">
      <p:transition advTm="312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BB3AB-81CA-49FB-8CED-EC5F8FA4D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04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Welcome to the Annual Meeting of Title 1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Parents and Families</a:t>
            </a:r>
          </a:p>
        </p:txBody>
      </p:sp>
      <p:pic>
        <p:nvPicPr>
          <p:cNvPr id="2050" name="Picture 2" descr="Coleman - Team Home Coleman Bluecats Sports">
            <a:extLst>
              <a:ext uri="{FF2B5EF4-FFF2-40B4-BE49-F238E27FC236}">
                <a16:creationId xmlns:a16="http://schemas.microsoft.com/office/drawing/2014/main" id="{0B6D5D7F-7970-4E64-AE90-76053C5CB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88" y="3018001"/>
            <a:ext cx="3821023" cy="337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B2CB7E1-BE70-49A1-8A7C-7030657A6C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7481">
        <p14:reveal/>
      </p:transition>
    </mc:Choice>
    <mc:Fallback xmlns="">
      <p:transition advTm="74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18EE-03BD-4392-A349-13C0EAC8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Why are we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BA6C1-B51D-4273-84A8-2D9A692AB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The Elementary and Secondary School Act, Title I Part A, requires that each Title I school hold an annual meeting for the parents and families whose children receive Title I services: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Informing you of the school’s participation in Title I, Part A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Explaining the requirements of Title I, Part A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Explaining your rights and opportunities as parents and families to be involved in your child’s learning and achievement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0B2F48E-17E7-4BA8-AF9F-E2C8BE4CB6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7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7539">
        <p14:reveal/>
      </p:transition>
    </mc:Choice>
    <mc:Fallback xmlns="">
      <p:transition advTm="275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E811-7899-473C-B839-0D0DD7767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What will you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D7BBA-385F-4508-AA18-E20F609D3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36" y="1760730"/>
            <a:ext cx="10353762" cy="4058751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What it means to be a Title I, Part A school</a:t>
            </a:r>
          </a:p>
          <a:p>
            <a:r>
              <a:rPr lang="en-US" dirty="0">
                <a:latin typeface="Arial Black" panose="020B0A04020102020204" pitchFamily="34" charset="0"/>
              </a:rPr>
              <a:t>A 1% “set-aside” for parent and family engagement and its allowable uses</a:t>
            </a:r>
          </a:p>
          <a:p>
            <a:r>
              <a:rPr lang="en-US" dirty="0">
                <a:latin typeface="Arial Black" panose="020B0A04020102020204" pitchFamily="34" charset="0"/>
              </a:rPr>
              <a:t>The Campus Improvement Plan (DIP/CIP) and Title I plan</a:t>
            </a:r>
          </a:p>
          <a:p>
            <a:r>
              <a:rPr lang="en-US" dirty="0">
                <a:latin typeface="Arial Black" panose="020B0A04020102020204" pitchFamily="34" charset="0"/>
              </a:rPr>
              <a:t>The School Parental Involvement Policy and the School-Parent Compact</a:t>
            </a:r>
          </a:p>
          <a:p>
            <a:r>
              <a:rPr lang="en-US" dirty="0">
                <a:latin typeface="Arial Black" panose="020B0A04020102020204" pitchFamily="34" charset="0"/>
              </a:rPr>
              <a:t>How to request information about the qualifications of my child’s teachers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46505-7B55-4EB3-AA45-2EFCBB107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93" y="3016577"/>
            <a:ext cx="1969405" cy="384142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BCB3281-038A-46B3-9DD4-3BBD32884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6765">
        <p14:reveal/>
      </p:transition>
    </mc:Choice>
    <mc:Fallback xmlns="">
      <p:transition advTm="267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A615-34B3-49F7-8812-49FE3C7C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What will you learn?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7616C-F68E-4DBF-89EB-2F2312BA0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How and when parents and families will be notified if their child is taught by a teacher who is not certified in a content area</a:t>
            </a:r>
          </a:p>
          <a:p>
            <a:r>
              <a:rPr lang="en-US" dirty="0">
                <a:latin typeface="Arial Black" panose="020B0A04020102020204" pitchFamily="34" charset="0"/>
              </a:rPr>
              <a:t>How and when the annual evaluation of the parent and family engagement policy and program will be conducted</a:t>
            </a:r>
          </a:p>
          <a:p>
            <a:r>
              <a:rPr lang="en-US" dirty="0">
                <a:latin typeface="Arial Black" panose="020B0A04020102020204" pitchFamily="34" charset="0"/>
              </a:rPr>
              <a:t>The ways in which parents and families can be involved to partner with the school to share the responsibility for improved student academic achievement </a:t>
            </a:r>
          </a:p>
          <a:p>
            <a:endParaRPr lang="en-US" dirty="0"/>
          </a:p>
        </p:txBody>
      </p:sp>
      <p:pic>
        <p:nvPicPr>
          <p:cNvPr id="4" name="Graphic 3" descr="Paw prints">
            <a:extLst>
              <a:ext uri="{FF2B5EF4-FFF2-40B4-BE49-F238E27FC236}">
                <a16:creationId xmlns:a16="http://schemas.microsoft.com/office/drawing/2014/main" id="{02E6F870-E14B-4AE2-AA56-994F3CD8F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5323" y="5429837"/>
            <a:ext cx="1223913" cy="1223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0534E-192D-4F3B-975C-688880409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915" y="5437693"/>
            <a:ext cx="1225402" cy="1219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0DD4B8-E3F7-4B32-A553-7F8FFBB09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051" y="5437693"/>
            <a:ext cx="1225402" cy="1219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ECD9EF-04BB-449C-88FD-533593737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5187" y="5480113"/>
            <a:ext cx="1225402" cy="1219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910C05-06D8-487D-85C0-66B34B139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6974" y="5437693"/>
            <a:ext cx="1225402" cy="1219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3A973C-80B1-495E-A3FA-F6EF13B4C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42" y="5434444"/>
            <a:ext cx="1225402" cy="12193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4EA213-78B8-459A-B791-7074B64D9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144" y="5429837"/>
            <a:ext cx="1225402" cy="1219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9E21AE-8F9A-4194-B140-C265B4780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194" y="5429837"/>
            <a:ext cx="1225402" cy="12193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E6E5C3-C059-4314-81E6-37A8A7840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387" y="5429837"/>
            <a:ext cx="1225402" cy="1219306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16DA2591-26DF-44DB-99E1-AA1F16E70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7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292">
        <p14:reveal/>
      </p:transition>
    </mc:Choice>
    <mc:Fallback xmlns="">
      <p:transition advTm="252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F176-77FF-4998-B895-9904FBCC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What is a Title 1 School?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C3102-656A-44CF-BEE7-CA60DED90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31" y="1580050"/>
            <a:ext cx="10353762" cy="4058751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Being a Title I, Part A school means receiving federal funding (Title I, Part A dollars) to </a:t>
            </a:r>
            <a:r>
              <a:rPr lang="en-US" sz="2600" b="1" u="sng" dirty="0">
                <a:latin typeface="Arial Black" panose="020B0A04020102020204" pitchFamily="34" charset="0"/>
              </a:rPr>
              <a:t>supplement</a:t>
            </a:r>
            <a:r>
              <a:rPr lang="en-US" sz="2600" dirty="0">
                <a:latin typeface="Arial Black" panose="020B0A04020102020204" pitchFamily="34" charset="0"/>
              </a:rPr>
              <a:t> the school’s existing programs.  These dollars can be used for…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Identifying students experiencing academic difficulties and providing timely assistance to help these students meet the State’s challenging content standards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Purchasing supplemental: staff, programs, materials, and supplies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Conducting parent and family engagement meetings, trainings, and activities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0ADA9-43BA-409E-808E-4B4375EC0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828" y="2342561"/>
            <a:ext cx="2776404" cy="451543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D1FF267-744B-45B2-A212-05D826C05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2004">
        <p14:reveal/>
      </p:transition>
    </mc:Choice>
    <mc:Fallback xmlns="">
      <p:transition advTm="320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202B7-CDA7-45F2-9897-8DAFF8C0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1% “Set-aside”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DFA98-2489-45EF-A856-BCFCB55EF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Any local education agency (LEA) with a Title I, Part A allocation exceeding $500,000 is required by statute to set-aside 1% of its Title I, Part A allocation for parent and family engagement.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Of that 1%, 5% may be reserved at the LEA for system-wide initiatives and administrative expenses related to parent and family engagement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Of the 1%, 95% must be allocated to the Title I schools in the LEA to implement school-level parent and family engagement activities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Title I parents have the right to be involved in the decisions regarding how these funds will be used for parent and family engagement activities </a:t>
            </a:r>
          </a:p>
          <a:p>
            <a:endParaRPr lang="en-US" dirty="0"/>
          </a:p>
        </p:txBody>
      </p:sp>
      <p:pic>
        <p:nvPicPr>
          <p:cNvPr id="5" name="Graphic 4" descr="Paw prints">
            <a:extLst>
              <a:ext uri="{FF2B5EF4-FFF2-40B4-BE49-F238E27FC236}">
                <a16:creationId xmlns:a16="http://schemas.microsoft.com/office/drawing/2014/main" id="{4A3122E3-EE12-414E-ABB6-E462F1C1D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5323" y="5429837"/>
            <a:ext cx="1223913" cy="1223913"/>
          </a:xfrm>
          <a:prstGeom prst="rect">
            <a:avLst/>
          </a:prstGeom>
        </p:spPr>
      </p:pic>
      <p:pic>
        <p:nvPicPr>
          <p:cNvPr id="6" name="Graphic 5" descr="Paw prints">
            <a:extLst>
              <a:ext uri="{FF2B5EF4-FFF2-40B4-BE49-F238E27FC236}">
                <a16:creationId xmlns:a16="http://schemas.microsoft.com/office/drawing/2014/main" id="{9F1CC874-B61E-4303-AB64-F8E742FCD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6248" y="4567287"/>
            <a:ext cx="1223913" cy="122391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7F525A2-1DB4-46C3-AF78-14B091AA84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5290">
        <p14:reveal/>
      </p:transition>
    </mc:Choice>
    <mc:Fallback xmlns="">
      <p:transition advTm="452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8BE0-2B0D-437F-AC64-BF0ED833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LEA Title I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2E204-1B31-4DC2-8BDA-2E6E01728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086" y="2189649"/>
            <a:ext cx="10353762" cy="4058751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latin typeface="Arial Black" panose="020B0A04020102020204" pitchFamily="34" charset="0"/>
              </a:rPr>
              <a:t>The LEA Title I Plan addresses how the LEA will use Title I, Part A funds within the school district.  Typically, in Texas, the elements of the Title I Plan are incorporated into the District Improvement Plan (DIP).  Topics include: 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High-quality student academic assessments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Supplemental services to assist struggling students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Coordination and integration of federal funds and programs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Strategies to implement effective parent and family engagement</a:t>
            </a:r>
          </a:p>
          <a:p>
            <a:pPr lvl="1"/>
            <a:r>
              <a:rPr lang="en-US" sz="2200" dirty="0">
                <a:latin typeface="Arial Black" panose="020B0A04020102020204" pitchFamily="34" charset="0"/>
              </a:rPr>
              <a:t>This is another area in which parents are strongly encouraged to be involved in the decision making</a:t>
            </a:r>
          </a:p>
          <a:p>
            <a:endParaRPr lang="en-US" sz="2200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25DD9-B688-4CC7-922D-BCEBB4926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" y="275734"/>
            <a:ext cx="1978697" cy="315326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A07B827-DF13-4594-93AA-4AA581039D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3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6511">
        <p14:reveal/>
      </p:transition>
    </mc:Choice>
    <mc:Fallback xmlns="">
      <p:transition advTm="365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4F5E9-3DD8-41BA-B82F-BA294767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Campus Improvement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B4EE3-6772-4B95-A931-EA189548C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>
                <a:latin typeface="Arial Black" panose="020B0A04020102020204" pitchFamily="34" charset="0"/>
              </a:rPr>
              <a:t>The school’s District/Campus Improvement Plan (DIP/CIP) includes: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A needs assessment and summary of data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Goals, objectives, and strategies to address the academic needs of students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Professional development needs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Coordination of resources and services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Identification of Title I, Part A funds and expenditures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Strategies from the school’s parental involvement policy 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Title I parents have the right to be involved in the development of the CIP	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87B1583-1A2C-4ABF-8BE3-7EB23C1EE6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0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2595">
        <p14:reveal/>
      </p:transition>
    </mc:Choice>
    <mc:Fallback xmlns="">
      <p:transition advTm="325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762</TotalTime>
  <Words>906</Words>
  <Application>Microsoft Office PowerPoint</Application>
  <PresentationFormat>Widescreen</PresentationFormat>
  <Paragraphs>70</Paragraphs>
  <Slides>13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Black</vt:lpstr>
      <vt:lpstr>Arial Narrow</vt:lpstr>
      <vt:lpstr>Calisto MT</vt:lpstr>
      <vt:lpstr>Trebuchet MS</vt:lpstr>
      <vt:lpstr>Wingdings 2</vt:lpstr>
      <vt:lpstr>Slate</vt:lpstr>
      <vt:lpstr>Coleman ISD  Annual Title 1 Meeting 2022-2023 </vt:lpstr>
      <vt:lpstr>Welcome to the Annual Meeting of Title 1 Parents and Families</vt:lpstr>
      <vt:lpstr>Why are we here?</vt:lpstr>
      <vt:lpstr>What will you learn?</vt:lpstr>
      <vt:lpstr>What will you learn? Cont’d</vt:lpstr>
      <vt:lpstr>What is a Title 1 School?</vt:lpstr>
      <vt:lpstr>1% “Set-aside”</vt:lpstr>
      <vt:lpstr>LEA Title I Plan</vt:lpstr>
      <vt:lpstr>Campus Improvement Plan</vt:lpstr>
      <vt:lpstr>Parent and Family Engagement Policy</vt:lpstr>
      <vt:lpstr>School-Parent Compact</vt:lpstr>
      <vt:lpstr>Teacher Qualifications</vt:lpstr>
      <vt:lpstr>Annual Evaluations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Coleman ISD  Annual Title 1 Meeting 2022-2023</dc:title>
  <dc:creator>Joy Thompson</dc:creator>
  <cp:lastModifiedBy>Joy Thompson</cp:lastModifiedBy>
  <cp:revision>15</cp:revision>
  <dcterms:created xsi:type="dcterms:W3CDTF">2022-05-16T13:50:10Z</dcterms:created>
  <dcterms:modified xsi:type="dcterms:W3CDTF">2022-08-05T16:18:26Z</dcterms:modified>
</cp:coreProperties>
</file>